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59" r:id="rId8"/>
    <p:sldId id="263" r:id="rId9"/>
    <p:sldId id="267" r:id="rId10"/>
    <p:sldId id="265" r:id="rId11"/>
    <p:sldId id="268" r:id="rId12"/>
    <p:sldId id="264" r:id="rId13"/>
    <p:sldId id="270" r:id="rId14"/>
    <p:sldId id="271" r:id="rId15"/>
    <p:sldId id="269" r:id="rId16"/>
    <p:sldId id="272" r:id="rId17"/>
    <p:sldId id="273" r:id="rId18"/>
    <p:sldId id="26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659" autoAdjust="0"/>
  </p:normalViewPr>
  <p:slideViewPr>
    <p:cSldViewPr>
      <p:cViewPr varScale="1">
        <p:scale>
          <a:sx n="66" d="100"/>
          <a:sy n="66" d="100"/>
        </p:scale>
        <p:origin x="101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297400" y="-5295900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649854" y="708701"/>
            <a:ext cx="1251197" cy="1251197"/>
          </a:xfrm>
          <a:custGeom>
            <a:avLst/>
            <a:gdLst/>
            <a:ahLst/>
            <a:cxnLst/>
            <a:rect l="l" t="t" r="r" b="b"/>
            <a:pathLst>
              <a:path w="1251197" h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8395" y="4914900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30994"/>
            <a:ext cx="18288000" cy="2729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</a:rPr>
              <a:t>FACIAL MOTE</a:t>
            </a:r>
          </a:p>
          <a:p>
            <a:pPr algn="ctr">
              <a:lnSpc>
                <a:spcPts val="4476"/>
              </a:lnSpc>
            </a:pP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3644"/>
              </a:lnSpc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</a:rPr>
              <a:t>MOUSE CURSOR CONTROL USING FACIAL MOVEMENTS</a:t>
            </a:r>
          </a:p>
          <a:p>
            <a:pPr algn="ctr">
              <a:lnSpc>
                <a:spcPts val="4476"/>
              </a:lnSpc>
            </a:pP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4476"/>
              </a:lnSpc>
            </a:pPr>
            <a:endParaRPr lang="en-US" sz="3438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92596" y="8969274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2333" y="5410040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29667" y="7124700"/>
            <a:ext cx="7391171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904" dirty="0">
                <a:solidFill>
                  <a:srgbClr val="000000"/>
                </a:solidFill>
                <a:latin typeface="Times New Roman" panose="02020603050405020304" pitchFamily="18" charset="0"/>
              </a:rPr>
              <a:t> INTERNAL GUIDE:                                   </a:t>
            </a:r>
          </a:p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904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DR. FOUSIA  M SHAMSUDEEN               </a:t>
            </a:r>
            <a:endParaRPr lang="en-US" sz="3904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904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9080" y="7124700"/>
            <a:ext cx="422868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PRESENTATION BY</a:t>
            </a:r>
          </a:p>
          <a:p>
            <a:pPr algn="ctr">
              <a:lnSpc>
                <a:spcPts val="4158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ARUN J</a:t>
            </a:r>
          </a:p>
          <a:p>
            <a:pPr algn="ctr">
              <a:lnSpc>
                <a:spcPts val="4158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ROLL NO:11</a:t>
            </a:r>
          </a:p>
          <a:p>
            <a:pPr algn="ctr">
              <a:lnSpc>
                <a:spcPts val="4158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S4 MCA</a:t>
            </a:r>
          </a:p>
          <a:p>
            <a:pPr algn="ctr">
              <a:lnSpc>
                <a:spcPts val="4158"/>
              </a:lnSpc>
              <a:spcBef>
                <a:spcPct val="0"/>
              </a:spcBef>
            </a:pPr>
            <a:endParaRPr lang="en-US" sz="3922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3CD9C-58B4-46F5-B75C-D107CF5B3920}"/>
              </a:ext>
            </a:extLst>
          </p:cNvPr>
          <p:cNvSpPr txBox="1"/>
          <p:nvPr/>
        </p:nvSpPr>
        <p:spPr>
          <a:xfrm>
            <a:off x="4495800" y="800100"/>
            <a:ext cx="9625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6. METHODOLOGY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54949-BFD5-43BE-86AA-8A59A0B3B8F5}"/>
              </a:ext>
            </a:extLst>
          </p:cNvPr>
          <p:cNvSpPr txBox="1"/>
          <p:nvPr/>
        </p:nvSpPr>
        <p:spPr>
          <a:xfrm>
            <a:off x="7543800" y="2341981"/>
            <a:ext cx="10210800" cy="6478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Landmarks Prediction Model: The system relies on facial recognition to identify and process specific areas on the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face.These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predicted marks are used to enable the system to detect and respond to different facial movements.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performing expected facial expressions, specific features can be produced that enable us to detect blinks through Eye-Aspect-Ratio and yawns through Mouth- Aspect-Ratio. These actions are programmed using the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PyAutoGUI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to manipulate the mouse cursor.</a:t>
            </a:r>
          </a:p>
          <a:p>
            <a:pPr lvl="2" algn="just">
              <a:lnSpc>
                <a:spcPct val="15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 descr="2">
            <a:extLst>
              <a:ext uri="{FF2B5EF4-FFF2-40B4-BE49-F238E27FC236}">
                <a16:creationId xmlns:a16="http://schemas.microsoft.com/office/drawing/2014/main" id="{65C7D642-31AE-4B8A-B76B-79D6F850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00" y="2552700"/>
            <a:ext cx="6096001" cy="41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C637E-0932-4FEC-8C60-33C614E26457}"/>
              </a:ext>
            </a:extLst>
          </p:cNvPr>
          <p:cNvSpPr txBox="1"/>
          <p:nvPr/>
        </p:nvSpPr>
        <p:spPr>
          <a:xfrm>
            <a:off x="1721813" y="7048501"/>
            <a:ext cx="6047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The pre-existing facial landmark detector contained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dlib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is employed to approximate the placement of 68 coordinate pairs (x, y) that correspond to various facial features on the visage.</a:t>
            </a:r>
          </a:p>
        </p:txBody>
      </p:sp>
    </p:spTree>
    <p:extLst>
      <p:ext uri="{BB962C8B-B14F-4D97-AF65-F5344CB8AC3E}">
        <p14:creationId xmlns:p14="http://schemas.microsoft.com/office/powerpoint/2010/main" val="4988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DEA23-2472-469E-960B-C421F14E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17575"/>
            <a:ext cx="5425910" cy="3060457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5376218-8F0B-4BC8-A2A8-D21A70E9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2" y="5600700"/>
            <a:ext cx="5462657" cy="35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17569F-6B9B-4226-B10C-3BE6E0AF3A88}"/>
              </a:ext>
            </a:extLst>
          </p:cNvPr>
          <p:cNvSpPr txBox="1"/>
          <p:nvPr/>
        </p:nvSpPr>
        <p:spPr>
          <a:xfrm>
            <a:off x="7239000" y="1417575"/>
            <a:ext cx="104634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Aspect Ratio [EAR]: This can be utilized to identify eye blinks and winks. When the eye is shut, the EAR value will decrease below a predetermined threshold, whereas an open eye will result in an EAR value above the threshold.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EAR &gt;= THRESHOLD</a:t>
            </a: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STATUS=‘CLOSE’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29FB0-1E95-4FF2-A922-B2C6C655B190}"/>
              </a:ext>
            </a:extLst>
          </p:cNvPr>
          <p:cNvSpPr txBox="1"/>
          <p:nvPr/>
        </p:nvSpPr>
        <p:spPr>
          <a:xfrm>
            <a:off x="7264386" y="5600700"/>
            <a:ext cx="104621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Mouth Aspects Ratio [MAR]: The system is designed to identify the opening and closing of a person's mouth, with the mouth aspect ratio (MAR) value increasing when the mouth is open and decreasing when it's closed.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MAR &lt;=THRESHOLD:</a:t>
            </a: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STATUS = ‘CLOSE’</a:t>
            </a:r>
          </a:p>
        </p:txBody>
      </p:sp>
    </p:spTree>
    <p:extLst>
      <p:ext uri="{BB962C8B-B14F-4D97-AF65-F5344CB8AC3E}">
        <p14:creationId xmlns:p14="http://schemas.microsoft.com/office/powerpoint/2010/main" val="115043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5336130" y="819239"/>
            <a:ext cx="7615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8ADB2-EE41-4154-B4D8-F1472659C19B}"/>
              </a:ext>
            </a:extLst>
          </p:cNvPr>
          <p:cNvSpPr txBox="1"/>
          <p:nvPr/>
        </p:nvSpPr>
        <p:spPr>
          <a:xfrm>
            <a:off x="1981200" y="2727454"/>
            <a:ext cx="13716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first step involves defining all the necessary threshold values and initializing counters of frame and frame length, which are used to drive mouse action.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next step is to obtain the facial corners from the HOG face sensor and gain the indicators of facial landmarks for the mouth, both eyes, and nose.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Following this, the face in the image frame is converted into grayscale format, and the facial marks coordinates (x, y) are stored in a NumPy array. Subsequently, the Eye Aspect Ratio and Mouth Aspect Ratio are computed.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a bounding box is drawn exactly from the </a:t>
            </a:r>
            <a:r>
              <a:rPr lang="en-GB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nose, and the necessary functions can be performed within that bounding box. </a:t>
            </a:r>
          </a:p>
        </p:txBody>
      </p:sp>
    </p:spTree>
    <p:extLst>
      <p:ext uri="{BB962C8B-B14F-4D97-AF65-F5344CB8AC3E}">
        <p14:creationId xmlns:p14="http://schemas.microsoft.com/office/powerpoint/2010/main" val="16297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6127789" y="876300"/>
            <a:ext cx="4352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B5EEE-AC33-43AC-B8E7-81343D5EE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02" y="2463632"/>
            <a:ext cx="6729047" cy="69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7237132" y="714321"/>
            <a:ext cx="4390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7.RESULTS 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CDF6D-4AA4-44B9-90E0-01CBC1227013}"/>
              </a:ext>
            </a:extLst>
          </p:cNvPr>
          <p:cNvSpPr txBox="1"/>
          <p:nvPr/>
        </p:nvSpPr>
        <p:spPr>
          <a:xfrm>
            <a:off x="1721812" y="2635121"/>
            <a:ext cx="1504218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movement of the pointer will be in the same direction as the head movement. The mechanism will control basic mouse actions such as moving in all directions, left-clicking, right-clicking, and scrolling.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activates the cursor by opening the mouth, and the movement of the pointer can be controlled by gazing at the head.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clicking events are performed by making winks with the eyes.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left-clicking, a wink with the left eye is used, and for right-clicking, a wink with the right eye is used.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squinting the eyes, scrolling can be activated, and the same action deactivates it.</a:t>
            </a:r>
          </a:p>
        </p:txBody>
      </p:sp>
    </p:spTree>
    <p:extLst>
      <p:ext uri="{BB962C8B-B14F-4D97-AF65-F5344CB8AC3E}">
        <p14:creationId xmlns:p14="http://schemas.microsoft.com/office/powerpoint/2010/main" val="220039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6127789" y="876300"/>
            <a:ext cx="587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62DC1-9321-4001-8C02-DADD0BC10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01914"/>
            <a:ext cx="14782800" cy="69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1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4908705" y="876300"/>
            <a:ext cx="8470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r>
              <a:rPr lang="en-IN" b="1" dirty="0"/>
              <a:t>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8ADB2-EE41-4154-B4D8-F1472659C19B}"/>
              </a:ext>
            </a:extLst>
          </p:cNvPr>
          <p:cNvSpPr txBox="1"/>
          <p:nvPr/>
        </p:nvSpPr>
        <p:spPr>
          <a:xfrm>
            <a:off x="2667000" y="3543300"/>
            <a:ext cx="1371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also aim to incorporate advanced features such as voice recognition and text extraction for typing, as well as dragging, zooming in, and zooming out.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Also designing an interface that can be implemented in real-life applications, specifically to assist physically handicapped users in operating a PC or laptop using their movements and facial expressions, without requiring the assistance of others.</a:t>
            </a:r>
          </a:p>
        </p:txBody>
      </p:sp>
    </p:spTree>
    <p:extLst>
      <p:ext uri="{BB962C8B-B14F-4D97-AF65-F5344CB8AC3E}">
        <p14:creationId xmlns:p14="http://schemas.microsoft.com/office/powerpoint/2010/main" val="155910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43B4-48DE-46BB-8572-3749866A0E20}"/>
              </a:ext>
            </a:extLst>
          </p:cNvPr>
          <p:cNvSpPr txBox="1"/>
          <p:nvPr/>
        </p:nvSpPr>
        <p:spPr>
          <a:xfrm>
            <a:off x="6368240" y="876300"/>
            <a:ext cx="6320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8.REFERENCES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8ADB2-EE41-4154-B4D8-F1472659C19B}"/>
              </a:ext>
            </a:extLst>
          </p:cNvPr>
          <p:cNvSpPr txBox="1"/>
          <p:nvPr/>
        </p:nvSpPr>
        <p:spPr>
          <a:xfrm>
            <a:off x="2057400" y="3848100"/>
            <a:ext cx="1501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Ghadekar.P</a:t>
            </a: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 “Real-Time Hands-Free Mouse Control for Disabled” (eds) Machine Learning and Information Processing. Advances in Intelligent Systems and Computing, vol 1311. Springer, Singapore.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Horatiu-</a:t>
            </a:r>
            <a:r>
              <a:rPr lang="en-GB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StefanGrif</a:t>
            </a:r>
            <a:r>
              <a:rPr lang="en-GB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 “Human hand gesture based system for mouse cursor control ” Procedia Manufacturing, Science Direct,2018.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7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43" y="597897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660DBE-E1EB-4D3C-996E-0096E0CEFFD2}"/>
              </a:ext>
            </a:extLst>
          </p:cNvPr>
          <p:cNvSpPr/>
          <p:nvPr/>
        </p:nvSpPr>
        <p:spPr>
          <a:xfrm>
            <a:off x="15316200" y="3574121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D38531B-9697-45AE-AB81-8AC3A30F3095}"/>
              </a:ext>
            </a:extLst>
          </p:cNvPr>
          <p:cNvSpPr/>
          <p:nvPr/>
        </p:nvSpPr>
        <p:spPr>
          <a:xfrm>
            <a:off x="0" y="4132280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9CE4B-28A4-4B85-B37F-2B963113D4EF}"/>
              </a:ext>
            </a:extLst>
          </p:cNvPr>
          <p:cNvSpPr txBox="1"/>
          <p:nvPr/>
        </p:nvSpPr>
        <p:spPr>
          <a:xfrm flipH="1">
            <a:off x="5594312" y="3409005"/>
            <a:ext cx="70993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81600" y="1028700"/>
            <a:ext cx="7924800" cy="566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</a:rPr>
              <a:t>TABLE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258166-36DC-46F6-89AD-4345DF86C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88037"/>
              </p:ext>
            </p:extLst>
          </p:nvPr>
        </p:nvGraphicFramePr>
        <p:xfrm>
          <a:off x="2552700" y="2330238"/>
          <a:ext cx="13182600" cy="733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085">
                  <a:extLst>
                    <a:ext uri="{9D8B030D-6E8A-4147-A177-3AD203B41FA5}">
                      <a16:colId xmlns:a16="http://schemas.microsoft.com/office/drawing/2014/main" val="2236344363"/>
                    </a:ext>
                  </a:extLst>
                </a:gridCol>
                <a:gridCol w="10216515">
                  <a:extLst>
                    <a:ext uri="{9D8B030D-6E8A-4147-A177-3AD203B41FA5}">
                      <a16:colId xmlns:a16="http://schemas.microsoft.com/office/drawing/2014/main" val="3808979226"/>
                    </a:ext>
                  </a:extLst>
                </a:gridCol>
              </a:tblGrid>
              <a:tr h="715087"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 NO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400" dirty="0">
                          <a:latin typeface="Times New Roman" panose="02020603050405020304" pitchFamily="18" charset="0"/>
                        </a:rPr>
                        <a:t>CONTENTS</a:t>
                      </a:r>
                      <a:endParaRPr lang="en-US" sz="20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45749"/>
                  </a:ext>
                </a:extLst>
              </a:tr>
              <a:tr h="842583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1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89705"/>
                  </a:ext>
                </a:extLst>
              </a:tr>
              <a:tr h="7655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2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WORKS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27274"/>
                  </a:ext>
                </a:extLst>
              </a:tr>
              <a:tr h="7655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3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IDENTIFIED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082453"/>
                  </a:ext>
                </a:extLst>
              </a:tr>
              <a:tr h="7655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26735"/>
                  </a:ext>
                </a:extLst>
              </a:tr>
              <a:tr h="7655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5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</a:t>
                      </a:r>
                      <a:r>
                        <a:rPr lang="en-US" sz="3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STATEMENT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14038"/>
                  </a:ext>
                </a:extLst>
              </a:tr>
              <a:tr h="7655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6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61434"/>
                  </a:ext>
                </a:extLst>
              </a:tr>
              <a:tr h="71247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7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/>
                      <a:r>
                        <a:rPr lang="en-I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endParaRPr 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48480"/>
                  </a:ext>
                </a:extLst>
              </a:tr>
              <a:tr h="71247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8</a:t>
                      </a:r>
                      <a:endParaRPr lang="en-US" sz="3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3" algn="l"/>
                      <a:r>
                        <a:rPr lang="en-I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989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1038" y="5981700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C97F8-1052-4738-95DF-28F35ACEDC2A}"/>
              </a:ext>
            </a:extLst>
          </p:cNvPr>
          <p:cNvSpPr txBox="1"/>
          <p:nvPr/>
        </p:nvSpPr>
        <p:spPr>
          <a:xfrm>
            <a:off x="4330700" y="1409700"/>
            <a:ext cx="9626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kern="0" dirty="0">
                <a:solidFill>
                  <a:srgbClr val="0E29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1</a:t>
            </a:r>
            <a:r>
              <a:rPr lang="en-US" sz="3500" b="1" kern="0" dirty="0">
                <a:solidFill>
                  <a:srgbClr val="0E29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.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 </a:t>
            </a: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0D3C2-05D1-4D09-B5E3-6A2B8B95E64A}"/>
              </a:ext>
            </a:extLst>
          </p:cNvPr>
          <p:cNvSpPr txBox="1"/>
          <p:nvPr/>
        </p:nvSpPr>
        <p:spPr>
          <a:xfrm>
            <a:off x="1905000" y="3162300"/>
            <a:ext cx="14935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Mote is a system that allows users to control their computer mouse using facial gestures rather than traditional input devices like a mouse . To enhance accessibility for individuals with physical disabilities or conditions that limit their ability to use conventional input methods.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opens doors to a realm of possibilities in hands-free computing, gaming, virtual reality, and beyond. By eliminating the need for physical input devices, Facial Mote transcends barriers and fosters a more inclusive digital ecosystem for users of all abilities.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6F677-0A72-4800-94F4-4C4EEC7670F5}"/>
              </a:ext>
            </a:extLst>
          </p:cNvPr>
          <p:cNvSpPr txBox="1"/>
          <p:nvPr/>
        </p:nvSpPr>
        <p:spPr>
          <a:xfrm>
            <a:off x="5029200" y="419100"/>
            <a:ext cx="9625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RELATED</a:t>
            </a:r>
            <a:r>
              <a:rPr lang="en-US" sz="6000" b="1" dirty="0">
                <a:latin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4BC356C-1DFC-4E48-906B-B42032B4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52217"/>
              </p:ext>
            </p:extLst>
          </p:nvPr>
        </p:nvGraphicFramePr>
        <p:xfrm>
          <a:off x="1721813" y="2247900"/>
          <a:ext cx="15727986" cy="70104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65036">
                  <a:extLst>
                    <a:ext uri="{9D8B030D-6E8A-4147-A177-3AD203B41FA5}">
                      <a16:colId xmlns:a16="http://schemas.microsoft.com/office/drawing/2014/main" val="612818664"/>
                    </a:ext>
                  </a:extLst>
                </a:gridCol>
                <a:gridCol w="4077626">
                  <a:extLst>
                    <a:ext uri="{9D8B030D-6E8A-4147-A177-3AD203B41FA5}">
                      <a16:colId xmlns:a16="http://schemas.microsoft.com/office/drawing/2014/main" val="2185224967"/>
                    </a:ext>
                  </a:extLst>
                </a:gridCol>
                <a:gridCol w="5159446">
                  <a:extLst>
                    <a:ext uri="{9D8B030D-6E8A-4147-A177-3AD203B41FA5}">
                      <a16:colId xmlns:a16="http://schemas.microsoft.com/office/drawing/2014/main" val="3962317058"/>
                    </a:ext>
                  </a:extLst>
                </a:gridCol>
                <a:gridCol w="5325878">
                  <a:extLst>
                    <a:ext uri="{9D8B030D-6E8A-4147-A177-3AD203B41FA5}">
                      <a16:colId xmlns:a16="http://schemas.microsoft.com/office/drawing/2014/main" val="2609416502"/>
                    </a:ext>
                  </a:extLst>
                </a:gridCol>
              </a:tblGrid>
              <a:tr h="2283643">
                <a:tc>
                  <a:txBody>
                    <a:bodyPr/>
                    <a:lstStyle/>
                    <a:p>
                      <a:r>
                        <a:rPr lang="en-IN" sz="3200" dirty="0"/>
                        <a:t>SL .NO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Title of paper,</a:t>
                      </a:r>
                    </a:p>
                    <a:p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Author</a:t>
                      </a:r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name,</a:t>
                      </a:r>
                    </a:p>
                    <a:p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Publisher,</a:t>
                      </a:r>
                    </a:p>
                    <a:p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Pros</a:t>
                      </a:r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of the paper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Cons of the paper</a:t>
                      </a: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767219"/>
                  </a:ext>
                </a:extLst>
              </a:tr>
              <a:tr h="4421956">
                <a:tc>
                  <a:txBody>
                    <a:bodyPr/>
                    <a:lstStyle/>
                    <a:p>
                      <a:r>
                        <a:rPr lang="en-IN" sz="2400" dirty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Hands-Free Mouse Control for Disabled.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Ghadekar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P.,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Korpal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P.,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Chendake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P., Bansal, R., Pawar, A.,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Bhor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S. In: Swain, D.,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Pattnaik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P.K., Athawale, T. (eds) Machine Learning and Information Processing. Advances in Intelligent Systems and Computing, vol 1311. Springer, Singapore.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enhance accessibility for individuals with physical disabilities or conditions that limit their ability to use conventional input methods.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facial mouse control system doesn't accurately track the movements of the user's face, leading to mistakes in controlling the mouse.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8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86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19D8E51B-3D1C-4397-BBE9-0BE2971F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51087"/>
              </p:ext>
            </p:extLst>
          </p:nvPr>
        </p:nvGraphicFramePr>
        <p:xfrm>
          <a:off x="1721813" y="800100"/>
          <a:ext cx="15499387" cy="8458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97587">
                  <a:extLst>
                    <a:ext uri="{9D8B030D-6E8A-4147-A177-3AD203B41FA5}">
                      <a16:colId xmlns:a16="http://schemas.microsoft.com/office/drawing/2014/main" val="612818664"/>
                    </a:ext>
                  </a:extLst>
                </a:gridCol>
                <a:gridCol w="4068876">
                  <a:extLst>
                    <a:ext uri="{9D8B030D-6E8A-4147-A177-3AD203B41FA5}">
                      <a16:colId xmlns:a16="http://schemas.microsoft.com/office/drawing/2014/main" val="2185224967"/>
                    </a:ext>
                  </a:extLst>
                </a:gridCol>
                <a:gridCol w="5084455">
                  <a:extLst>
                    <a:ext uri="{9D8B030D-6E8A-4147-A177-3AD203B41FA5}">
                      <a16:colId xmlns:a16="http://schemas.microsoft.com/office/drawing/2014/main" val="3962317058"/>
                    </a:ext>
                  </a:extLst>
                </a:gridCol>
                <a:gridCol w="5248469">
                  <a:extLst>
                    <a:ext uri="{9D8B030D-6E8A-4147-A177-3AD203B41FA5}">
                      <a16:colId xmlns:a16="http://schemas.microsoft.com/office/drawing/2014/main" val="2609416502"/>
                    </a:ext>
                  </a:extLst>
                </a:gridCol>
              </a:tblGrid>
              <a:tr h="2734478">
                <a:tc>
                  <a:txBody>
                    <a:bodyPr/>
                    <a:lstStyle/>
                    <a:p>
                      <a:r>
                        <a:rPr lang="en-IN" sz="3200" dirty="0"/>
                        <a:t>SL .NO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Title of paper,</a:t>
                      </a:r>
                    </a:p>
                    <a:p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Author</a:t>
                      </a:r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name,</a:t>
                      </a:r>
                    </a:p>
                    <a:p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Publisher,</a:t>
                      </a:r>
                    </a:p>
                    <a:p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Pros</a:t>
                      </a:r>
                      <a:r>
                        <a:rPr lang="en-US" sz="32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of the paper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Times New Roman" pitchFamily="18" charset="0"/>
                          <a:cs typeface="Times New Roman" pitchFamily="18" charset="0"/>
                        </a:rPr>
                        <a:t>Cons of the paper</a:t>
                      </a:r>
                    </a:p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767219"/>
                  </a:ext>
                </a:extLst>
              </a:tr>
              <a:tr h="5723722">
                <a:tc>
                  <a:txBody>
                    <a:bodyPr/>
                    <a:lstStyle/>
                    <a:p>
                      <a:r>
                        <a:rPr lang="en-IN" sz="3200" dirty="0"/>
                        <a:t>2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hand gesture based system for mouse cursor control,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Procedia Manufacturing, Horatiu-Stefan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Grif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Trian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Turc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Science Direct,</a:t>
                      </a:r>
                    </a:p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utilizing hand gestures, users can interact with digital interfaces more easily and independently.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be suitable for individuals with certain types of disabilities as  particularly those that affect hand mobility or dexterity.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8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50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2AD7A-9B54-4B8B-A497-AE58EBDC6C8A}"/>
              </a:ext>
            </a:extLst>
          </p:cNvPr>
          <p:cNvSpPr txBox="1"/>
          <p:nvPr/>
        </p:nvSpPr>
        <p:spPr>
          <a:xfrm>
            <a:off x="4331369" y="1028700"/>
            <a:ext cx="9625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3. GAPS IDENTIFIED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B06D-BE5F-43BE-A100-CF57FB92A7C2}"/>
              </a:ext>
            </a:extLst>
          </p:cNvPr>
          <p:cNvSpPr txBox="1"/>
          <p:nvPr/>
        </p:nvSpPr>
        <p:spPr>
          <a:xfrm>
            <a:off x="3429000" y="2933700"/>
            <a:ext cx="129900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may not work well for everyone, especially for individuals with certain facial features, disabilities, or in different lighting conditions.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doesn't accurately track the movements of the user's face, leading to mistakes in controlling the mouse.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users may find it difficult to learn how to use facial mouse control effectively, especially if they are accustomed to using traditional input devices.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2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7622B-5A8E-4F5C-B76C-BCBEBC321907}"/>
              </a:ext>
            </a:extLst>
          </p:cNvPr>
          <p:cNvSpPr txBox="1"/>
          <p:nvPr/>
        </p:nvSpPr>
        <p:spPr>
          <a:xfrm>
            <a:off x="4331369" y="952500"/>
            <a:ext cx="9625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4. OBJECTIVE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7C4C0-9917-42F1-97CA-7C00D8C49123}"/>
              </a:ext>
            </a:extLst>
          </p:cNvPr>
          <p:cNvSpPr txBox="1"/>
          <p:nvPr/>
        </p:nvSpPr>
        <p:spPr>
          <a:xfrm>
            <a:off x="2496552" y="2857250"/>
            <a:ext cx="14572247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accuracy of Facial Mote in tracking facial movements and translating them into precise mouse actions, ensuring a seamless and responsive user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Extend the functionality of Facial Mote to include a wider range of mouse actions and customizable gestures, allowing users to perform diverse tasks efficiently and effectively.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Facial Mote's adaptability to different user profiles, facial features, and environmental conditions, ensuring reliable performance for a diverse user base.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Streamline the user interface of Facial Mote to make it intuitive and user-friendly, minimizing the learning curve and enhancing accessibility for users of all 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1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C9B27-B5DF-4276-990C-71828B86540E}"/>
              </a:ext>
            </a:extLst>
          </p:cNvPr>
          <p:cNvSpPr txBox="1"/>
          <p:nvPr/>
        </p:nvSpPr>
        <p:spPr>
          <a:xfrm>
            <a:off x="5257800" y="1028700"/>
            <a:ext cx="9625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0E291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ya"/>
              </a:rPr>
              <a:t>5. PROBLEM STATEMENT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0A468-2305-4D39-BFAE-E1108890401C}"/>
              </a:ext>
            </a:extLst>
          </p:cNvPr>
          <p:cNvSpPr txBox="1"/>
          <p:nvPr/>
        </p:nvSpPr>
        <p:spPr>
          <a:xfrm>
            <a:off x="2971800" y="3158341"/>
            <a:ext cx="13411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4000" dirty="0"/>
              <a:t>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often struggle with accuracy and reliability, leading to erratic cursor movements and inconsistent user experiences. Variability in facial features, lighting conditions.</a:t>
            </a:r>
          </a:p>
          <a:p>
            <a:pPr algn="just"/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complexity of configuring and using facial mouse control systems presents a significant barrier for users, particularly those with limited technical expertise or cognitive impairments.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3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144E7-8236-491E-A179-1FB75877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06" y="2529471"/>
            <a:ext cx="8964594" cy="693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87C64-E64F-4F68-9DFB-A8F5F5AB7D6F}"/>
              </a:ext>
            </a:extLst>
          </p:cNvPr>
          <p:cNvSpPr txBox="1"/>
          <p:nvPr/>
        </p:nvSpPr>
        <p:spPr>
          <a:xfrm>
            <a:off x="5056206" y="701842"/>
            <a:ext cx="8964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0" cap="none" spc="49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Facial </a:t>
            </a:r>
            <a:r>
              <a:rPr kumimoji="0" lang="en-US" sz="5400" b="1" i="0" u="none" strike="noStrike" kern="0" cap="none" spc="155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Gestures </a:t>
            </a:r>
            <a:r>
              <a:rPr kumimoji="0" lang="en-US" sz="5400" b="1" i="0" u="none" strike="noStrike" kern="0" cap="none" spc="6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</a:t>
            </a:r>
            <a:r>
              <a:rPr lang="en-US" sz="5400" b="1" kern="0" spc="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5400" b="1" i="0" u="none" strike="noStrike" kern="0" cap="none" spc="495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Input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41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1244</Words>
  <Application>Microsoft Office PowerPoint</Application>
  <PresentationFormat>Custom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MOTE A MOUSE</dc:title>
  <dc:creator>ARUN J</dc:creator>
  <cp:lastModifiedBy>ARUN J</cp:lastModifiedBy>
  <cp:revision>34</cp:revision>
  <dcterms:created xsi:type="dcterms:W3CDTF">2006-08-16T00:00:00Z</dcterms:created>
  <dcterms:modified xsi:type="dcterms:W3CDTF">2024-05-08T17:36:17Z</dcterms:modified>
  <dc:identifier>DAF9iDCZhsM</dc:identifier>
</cp:coreProperties>
</file>